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1036" r:id="rId3"/>
    <p:sldId id="1037" r:id="rId4"/>
    <p:sldId id="1038" r:id="rId5"/>
    <p:sldId id="1063" r:id="rId6"/>
    <p:sldId id="1064" r:id="rId7"/>
    <p:sldId id="1065" r:id="rId8"/>
    <p:sldId id="1066" r:id="rId9"/>
    <p:sldId id="1067" r:id="rId10"/>
    <p:sldId id="1068" r:id="rId11"/>
    <p:sldId id="1069" r:id="rId12"/>
    <p:sldId id="1077" r:id="rId13"/>
    <p:sldId id="1078" r:id="rId14"/>
    <p:sldId id="1073" r:id="rId15"/>
    <p:sldId id="1072" r:id="rId16"/>
    <p:sldId id="1070" r:id="rId17"/>
    <p:sldId id="1071" r:id="rId18"/>
    <p:sldId id="1053" r:id="rId19"/>
    <p:sldId id="1074" r:id="rId20"/>
    <p:sldId id="1075" r:id="rId21"/>
    <p:sldId id="1076" r:id="rId22"/>
    <p:sldId id="1079" r:id="rId23"/>
    <p:sldId id="1080" r:id="rId24"/>
    <p:sldId id="1081" r:id="rId25"/>
    <p:sldId id="1082" r:id="rId26"/>
    <p:sldId id="1083" r:id="rId27"/>
    <p:sldId id="1031" r:id="rId2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0000CC"/>
    <a:srgbClr val="006600"/>
    <a:srgbClr val="FFCC00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806" y="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00" d="100"/>
        <a:sy n="100" d="100"/>
      </p:scale>
      <p:origin x="0" y="-1866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https://pixabay.com/en/puzzle-pieces-jigsaw-piece-concept-308908/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0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</a:t>
            </a:r>
            <a:r>
              <a:rPr lang="en-US" altLang="en-US" sz="1400" dirty="0" smtClean="0">
                <a:latin typeface="Arial" pitchFamily="34" charset="0"/>
              </a:rPr>
              <a:t>UMBC and Dr. Katherine Gibson </a:t>
            </a:r>
            <a:r>
              <a:rPr lang="en-US" altLang="en-US" sz="1400" dirty="0" smtClean="0">
                <a:latin typeface="Arial" pitchFamily="34" charset="0"/>
              </a:rPr>
              <a:t>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11 – Program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only take a problem in one piece, it may seem too complicated to even </a:t>
            </a:r>
            <a:r>
              <a:rPr lang="en-US" u="sng" dirty="0" smtClean="0"/>
              <a:t>begin</a:t>
            </a:r>
            <a:r>
              <a:rPr lang="en-US" dirty="0" smtClean="0"/>
              <a:t> to solve</a:t>
            </a:r>
          </a:p>
          <a:p>
            <a:pPr lvl="1"/>
            <a:r>
              <a:rPr lang="en-US" sz="3200" dirty="0" smtClean="0"/>
              <a:t>A program that recommends classes to take based on availability, how often the class is offered, and the professor’s rating</a:t>
            </a:r>
          </a:p>
          <a:p>
            <a:pPr lvl="1"/>
            <a:r>
              <a:rPr lang="en-US" sz="3200" dirty="0" smtClean="0"/>
              <a:t>Creating a video game from scratch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81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 Down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38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 programmers </a:t>
            </a:r>
            <a:r>
              <a:rPr lang="en-US" dirty="0" smtClean="0"/>
              <a:t>often use </a:t>
            </a:r>
            <a:r>
              <a:rPr lang="en-US" dirty="0"/>
              <a:t>a </a:t>
            </a:r>
            <a:r>
              <a:rPr lang="en-US" b="1" i="1" dirty="0"/>
              <a:t>divide and conquer</a:t>
            </a:r>
            <a:r>
              <a:rPr lang="en-US" dirty="0"/>
              <a:t> approach to problem solving: </a:t>
            </a:r>
          </a:p>
          <a:p>
            <a:pPr lvl="1"/>
            <a:r>
              <a:rPr lang="en-US" dirty="0" smtClean="0"/>
              <a:t>Break the problem into parts</a:t>
            </a:r>
            <a:endParaRPr lang="en-US" dirty="0"/>
          </a:p>
          <a:p>
            <a:pPr lvl="1"/>
            <a:r>
              <a:rPr lang="en-US" dirty="0" smtClean="0"/>
              <a:t>Solve each part individually</a:t>
            </a:r>
            <a:endParaRPr lang="en-US" dirty="0"/>
          </a:p>
          <a:p>
            <a:pPr lvl="1"/>
            <a:r>
              <a:rPr lang="en-US" dirty="0" smtClean="0"/>
              <a:t>Assemble into the larger solution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One example of this technique is </a:t>
            </a:r>
            <a:br>
              <a:rPr lang="en-US" dirty="0" smtClean="0"/>
            </a:br>
            <a:r>
              <a:rPr lang="en-US" dirty="0" smtClean="0"/>
              <a:t>known as </a:t>
            </a:r>
            <a:r>
              <a:rPr lang="en-US" b="1" i="1" dirty="0" smtClean="0"/>
              <a:t>top down design</a:t>
            </a:r>
            <a:endParaRPr lang="en-US" b="1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27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969364"/>
            <a:ext cx="8900160" cy="4156799"/>
          </a:xfrm>
        </p:spPr>
        <p:txBody>
          <a:bodyPr/>
          <a:lstStyle/>
          <a:p>
            <a:r>
              <a:rPr lang="en-US" dirty="0" smtClean="0"/>
              <a:t>Breaking the problem down into pieces makes it more manageable to solve</a:t>
            </a:r>
          </a:p>
          <a:p>
            <a:pPr lvl="3"/>
            <a:endParaRPr lang="en-US" dirty="0"/>
          </a:p>
          <a:p>
            <a:r>
              <a:rPr lang="en-US" b="1" i="1" dirty="0"/>
              <a:t>Top-down design </a:t>
            </a:r>
            <a:r>
              <a:rPr lang="en-US" dirty="0"/>
              <a:t>is a process in </a:t>
            </a:r>
            <a:r>
              <a:rPr lang="en-US" dirty="0" smtClean="0"/>
              <a:t>which:</a:t>
            </a:r>
          </a:p>
          <a:p>
            <a:pPr lvl="1"/>
            <a:r>
              <a:rPr lang="en-US" dirty="0" smtClean="0"/>
              <a:t>A big problem is broken down into small sub-problems</a:t>
            </a:r>
          </a:p>
          <a:p>
            <a:pPr lvl="2"/>
            <a:r>
              <a:rPr lang="en-US" sz="2800" dirty="0" smtClean="0"/>
              <a:t>Which can themselves be broken down into even smaller sub-problems</a:t>
            </a:r>
          </a:p>
          <a:p>
            <a:pPr lvl="3"/>
            <a:r>
              <a:rPr lang="en-US" sz="2800" dirty="0" smtClean="0"/>
              <a:t>And so on and so forth…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23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/>
              <a:t>First, start with a clear statement of the problem or </a:t>
            </a:r>
            <a:r>
              <a:rPr lang="en-US" dirty="0" smtClean="0"/>
              <a:t>concept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single big </a:t>
            </a:r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803392" y="22166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Video Game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79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 smtClean="0"/>
              <a:t>Next, break it down into several parts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13" name="Straight Connector 12"/>
          <p:cNvCxnSpPr>
            <a:stCxn id="15" idx="2"/>
            <a:endCxn id="17" idx="0"/>
          </p:cNvCxnSpPr>
          <p:nvPr/>
        </p:nvCxnSpPr>
        <p:spPr>
          <a:xfrm>
            <a:off x="6333744" y="2731770"/>
            <a:ext cx="0" cy="4754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760976" y="2969514"/>
            <a:ext cx="291388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5803392" y="22166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Video Game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230624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Story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0339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Graphics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14451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Engine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9" name="Straight Connector 18"/>
          <p:cNvCxnSpPr>
            <a:endCxn id="16" idx="0"/>
          </p:cNvCxnSpPr>
          <p:nvPr/>
        </p:nvCxnSpPr>
        <p:spPr>
          <a:xfrm>
            <a:off x="4760976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8" idx="0"/>
          </p:cNvCxnSpPr>
          <p:nvPr/>
        </p:nvCxnSpPr>
        <p:spPr>
          <a:xfrm>
            <a:off x="7674864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14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/>
              <a:t>Next, break it down into several </a:t>
            </a:r>
            <a:r>
              <a:rPr lang="en-US" dirty="0" smtClean="0"/>
              <a:t>parts</a:t>
            </a:r>
            <a:endParaRPr lang="en-US" dirty="0"/>
          </a:p>
          <a:p>
            <a:r>
              <a:rPr lang="en-US" dirty="0"/>
              <a:t>If any of those parts can be further broken down, then the process continues…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27" name="Straight Connector 26"/>
          <p:cNvCxnSpPr>
            <a:stCxn id="29" idx="2"/>
            <a:endCxn id="31" idx="0"/>
          </p:cNvCxnSpPr>
          <p:nvPr/>
        </p:nvCxnSpPr>
        <p:spPr>
          <a:xfrm>
            <a:off x="6333744" y="2731770"/>
            <a:ext cx="0" cy="4754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760976" y="2969514"/>
            <a:ext cx="291388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5803392" y="22166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Video Game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230624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Story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80339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Graphics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14451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Engine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230624" y="403936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Lighting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5376672" y="403936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Models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528816" y="405460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Textures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7979664" y="405460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Rendering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7979664" y="470687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Collision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61" name="Straight Connector 60"/>
          <p:cNvCxnSpPr>
            <a:endCxn id="30" idx="0"/>
          </p:cNvCxnSpPr>
          <p:nvPr/>
        </p:nvCxnSpPr>
        <p:spPr>
          <a:xfrm>
            <a:off x="4760976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32" idx="0"/>
          </p:cNvCxnSpPr>
          <p:nvPr/>
        </p:nvCxnSpPr>
        <p:spPr>
          <a:xfrm>
            <a:off x="7674864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1" idx="2"/>
          </p:cNvCxnSpPr>
          <p:nvPr/>
        </p:nvCxnSpPr>
        <p:spPr>
          <a:xfrm>
            <a:off x="6333744" y="3722370"/>
            <a:ext cx="0" cy="1188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4760976" y="3850386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2" idx="2"/>
          </p:cNvCxnSpPr>
          <p:nvPr/>
        </p:nvCxnSpPr>
        <p:spPr>
          <a:xfrm>
            <a:off x="7674864" y="3722370"/>
            <a:ext cx="0" cy="124206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8" idx="1"/>
          </p:cNvCxnSpPr>
          <p:nvPr/>
        </p:nvCxnSpPr>
        <p:spPr>
          <a:xfrm flipH="1">
            <a:off x="7674864" y="496443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7" idx="1"/>
          </p:cNvCxnSpPr>
          <p:nvPr/>
        </p:nvCxnSpPr>
        <p:spPr>
          <a:xfrm flipH="1">
            <a:off x="7674864" y="4312158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6" idx="0"/>
          </p:cNvCxnSpPr>
          <p:nvPr/>
        </p:nvCxnSpPr>
        <p:spPr>
          <a:xfrm flipV="1">
            <a:off x="7059168" y="3850386"/>
            <a:ext cx="0" cy="20421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5" idx="0"/>
          </p:cNvCxnSpPr>
          <p:nvPr/>
        </p:nvCxnSpPr>
        <p:spPr>
          <a:xfrm flipV="1">
            <a:off x="5907024" y="3850386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44" idx="0"/>
          </p:cNvCxnSpPr>
          <p:nvPr/>
        </p:nvCxnSpPr>
        <p:spPr>
          <a:xfrm flipV="1">
            <a:off x="4760976" y="3850386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75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56" grpId="0" animBg="1"/>
      <p:bldP spid="57" grpId="0" animBg="1"/>
      <p:bldP spid="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 smtClean="0"/>
              <a:t>And so on…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32" name="Straight Connector 31"/>
          <p:cNvCxnSpPr>
            <a:stCxn id="60" idx="2"/>
            <a:endCxn id="62" idx="0"/>
          </p:cNvCxnSpPr>
          <p:nvPr/>
        </p:nvCxnSpPr>
        <p:spPr>
          <a:xfrm>
            <a:off x="6333744" y="2731770"/>
            <a:ext cx="0" cy="4754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4760976" y="2969514"/>
            <a:ext cx="291388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5803392" y="22166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Video Game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230624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Story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580339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Graphics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714451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Engine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4230624" y="403936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Lighting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5376672" y="403936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Models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6528816" y="405460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Textures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7979664" y="405460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Rendering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7979664" y="470687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Collision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6199632" y="480593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Characters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6199632" y="5412486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Objects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71" name="Straight Connector 70"/>
          <p:cNvCxnSpPr>
            <a:endCxn id="61" idx="0"/>
          </p:cNvCxnSpPr>
          <p:nvPr/>
        </p:nvCxnSpPr>
        <p:spPr>
          <a:xfrm>
            <a:off x="4760976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63" idx="0"/>
          </p:cNvCxnSpPr>
          <p:nvPr/>
        </p:nvCxnSpPr>
        <p:spPr>
          <a:xfrm>
            <a:off x="7674864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62" idx="2"/>
          </p:cNvCxnSpPr>
          <p:nvPr/>
        </p:nvCxnSpPr>
        <p:spPr>
          <a:xfrm>
            <a:off x="6333744" y="3722370"/>
            <a:ext cx="0" cy="1188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4760976" y="3850386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3" idx="2"/>
          </p:cNvCxnSpPr>
          <p:nvPr/>
        </p:nvCxnSpPr>
        <p:spPr>
          <a:xfrm>
            <a:off x="7674864" y="3722370"/>
            <a:ext cx="0" cy="124206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68" idx="1"/>
          </p:cNvCxnSpPr>
          <p:nvPr/>
        </p:nvCxnSpPr>
        <p:spPr>
          <a:xfrm flipH="1">
            <a:off x="7674864" y="496443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7" idx="1"/>
          </p:cNvCxnSpPr>
          <p:nvPr/>
        </p:nvCxnSpPr>
        <p:spPr>
          <a:xfrm flipH="1">
            <a:off x="7674864" y="4312158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66" idx="0"/>
          </p:cNvCxnSpPr>
          <p:nvPr/>
        </p:nvCxnSpPr>
        <p:spPr>
          <a:xfrm flipV="1">
            <a:off x="7059168" y="3850386"/>
            <a:ext cx="0" cy="20421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5" idx="0"/>
          </p:cNvCxnSpPr>
          <p:nvPr/>
        </p:nvCxnSpPr>
        <p:spPr>
          <a:xfrm flipV="1">
            <a:off x="5907024" y="3850386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4" idx="0"/>
          </p:cNvCxnSpPr>
          <p:nvPr/>
        </p:nvCxnSpPr>
        <p:spPr>
          <a:xfrm flipV="1">
            <a:off x="4760976" y="3850386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65" idx="2"/>
          </p:cNvCxnSpPr>
          <p:nvPr/>
        </p:nvCxnSpPr>
        <p:spPr>
          <a:xfrm>
            <a:off x="5907024" y="4554474"/>
            <a:ext cx="0" cy="111556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69" idx="1"/>
          </p:cNvCxnSpPr>
          <p:nvPr/>
        </p:nvCxnSpPr>
        <p:spPr>
          <a:xfrm flipH="1">
            <a:off x="5907024" y="5063490"/>
            <a:ext cx="29260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0" idx="1"/>
          </p:cNvCxnSpPr>
          <p:nvPr/>
        </p:nvCxnSpPr>
        <p:spPr>
          <a:xfrm flipH="1">
            <a:off x="5907024" y="5670042"/>
            <a:ext cx="29260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5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 smtClean="0"/>
              <a:t>Your final </a:t>
            </a:r>
            <a:r>
              <a:rPr lang="en-US" dirty="0"/>
              <a:t>design might look </a:t>
            </a:r>
            <a:r>
              <a:rPr lang="en-US" dirty="0" smtClean="0"/>
              <a:t>like </a:t>
            </a:r>
            <a:r>
              <a:rPr lang="en-US" dirty="0"/>
              <a:t>this </a:t>
            </a:r>
            <a:r>
              <a:rPr lang="en-US" dirty="0" smtClean="0"/>
              <a:t>chart</a:t>
            </a:r>
            <a:r>
              <a:rPr lang="en-US" dirty="0"/>
              <a:t>, </a:t>
            </a:r>
            <a:r>
              <a:rPr lang="en-US" dirty="0" smtClean="0"/>
              <a:t>which shows the </a:t>
            </a:r>
            <a:r>
              <a:rPr lang="en-US" dirty="0"/>
              <a:t>overall structure of </a:t>
            </a:r>
            <a:r>
              <a:rPr lang="en-US" dirty="0" smtClean="0"/>
              <a:t>the smaller pieces that together make up the “big idea” of the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230624" y="2216658"/>
            <a:ext cx="4809744" cy="3710940"/>
            <a:chOff x="786384" y="2249424"/>
            <a:chExt cx="4809744" cy="3710940"/>
          </a:xfrm>
        </p:grpSpPr>
        <p:cxnSp>
          <p:nvCxnSpPr>
            <p:cNvPr id="33" name="Straight Connector 32"/>
            <p:cNvCxnSpPr>
              <a:stCxn id="35" idx="2"/>
              <a:endCxn id="37" idx="0"/>
            </p:cNvCxnSpPr>
            <p:nvPr/>
          </p:nvCxnSpPr>
          <p:spPr>
            <a:xfrm>
              <a:off x="2889504" y="2764536"/>
              <a:ext cx="0" cy="475488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1316736" y="3002280"/>
              <a:ext cx="291388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ounded Rectangle 34"/>
            <p:cNvSpPr/>
            <p:nvPr/>
          </p:nvSpPr>
          <p:spPr>
            <a:xfrm>
              <a:off x="2359152" y="22494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Video Game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786384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Story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359152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Graphics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700272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Engine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86384" y="407212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Lighting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932432" y="407212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Models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084576" y="408736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Textures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535424" y="408736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Rendering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535424" y="4739640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Collision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2755392" y="4838700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Characters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755392" y="5445252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Objects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46" name="Straight Connector 45"/>
            <p:cNvCxnSpPr>
              <a:endCxn id="36" idx="0"/>
            </p:cNvCxnSpPr>
            <p:nvPr/>
          </p:nvCxnSpPr>
          <p:spPr>
            <a:xfrm>
              <a:off x="1316736" y="3002280"/>
              <a:ext cx="0" cy="237744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38" idx="0"/>
            </p:cNvCxnSpPr>
            <p:nvPr/>
          </p:nvCxnSpPr>
          <p:spPr>
            <a:xfrm>
              <a:off x="4230624" y="3002280"/>
              <a:ext cx="0" cy="237744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7" idx="2"/>
            </p:cNvCxnSpPr>
            <p:nvPr/>
          </p:nvCxnSpPr>
          <p:spPr>
            <a:xfrm>
              <a:off x="2889504" y="3755136"/>
              <a:ext cx="0" cy="118872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1316736" y="3883152"/>
              <a:ext cx="22981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8" idx="2"/>
            </p:cNvCxnSpPr>
            <p:nvPr/>
          </p:nvCxnSpPr>
          <p:spPr>
            <a:xfrm>
              <a:off x="4230624" y="3755136"/>
              <a:ext cx="0" cy="124206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3" idx="1"/>
            </p:cNvCxnSpPr>
            <p:nvPr/>
          </p:nvCxnSpPr>
          <p:spPr>
            <a:xfrm flipH="1">
              <a:off x="4230624" y="4997196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2" idx="1"/>
            </p:cNvCxnSpPr>
            <p:nvPr/>
          </p:nvCxnSpPr>
          <p:spPr>
            <a:xfrm flipH="1">
              <a:off x="4230624" y="4344924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1" idx="0"/>
            </p:cNvCxnSpPr>
            <p:nvPr/>
          </p:nvCxnSpPr>
          <p:spPr>
            <a:xfrm flipV="1">
              <a:off x="3614928" y="3883152"/>
              <a:ext cx="0" cy="20421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0" idx="0"/>
            </p:cNvCxnSpPr>
            <p:nvPr/>
          </p:nvCxnSpPr>
          <p:spPr>
            <a:xfrm flipV="1">
              <a:off x="2462784" y="3883152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39" idx="0"/>
            </p:cNvCxnSpPr>
            <p:nvPr/>
          </p:nvCxnSpPr>
          <p:spPr>
            <a:xfrm flipV="1">
              <a:off x="1316736" y="3883152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0" idx="2"/>
            </p:cNvCxnSpPr>
            <p:nvPr/>
          </p:nvCxnSpPr>
          <p:spPr>
            <a:xfrm>
              <a:off x="2462784" y="4587240"/>
              <a:ext cx="0" cy="1115568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4" idx="1"/>
            </p:cNvCxnSpPr>
            <p:nvPr/>
          </p:nvCxnSpPr>
          <p:spPr>
            <a:xfrm flipH="1">
              <a:off x="2462784" y="5096256"/>
              <a:ext cx="2926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5" idx="1"/>
            </p:cNvCxnSpPr>
            <p:nvPr/>
          </p:nvCxnSpPr>
          <p:spPr>
            <a:xfrm flipH="1">
              <a:off x="2462784" y="5702808"/>
              <a:ext cx="2926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361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 smtClean="0"/>
              <a:t>This is like an upside-down </a:t>
            </a:r>
            <a:br>
              <a:rPr lang="en-US" dirty="0" smtClean="0"/>
            </a:br>
            <a:r>
              <a:rPr lang="en-US" dirty="0" smtClean="0"/>
              <a:t>“tree,” where </a:t>
            </a:r>
            <a:br>
              <a:rPr lang="en-US" dirty="0" smtClean="0"/>
            </a:br>
            <a:r>
              <a:rPr lang="en-US" dirty="0" smtClean="0"/>
              <a:t>each of the </a:t>
            </a:r>
            <a:br>
              <a:rPr lang="en-US" dirty="0" smtClean="0"/>
            </a:br>
            <a:r>
              <a:rPr lang="en-US" dirty="0" smtClean="0"/>
              <a:t>nodes represents </a:t>
            </a:r>
            <a:br>
              <a:rPr lang="en-US" dirty="0" smtClean="0"/>
            </a:br>
            <a:r>
              <a:rPr lang="en-US" dirty="0" smtClean="0"/>
              <a:t>a single process </a:t>
            </a:r>
            <a:br>
              <a:rPr lang="en-US" dirty="0" smtClean="0"/>
            </a:br>
            <a:r>
              <a:rPr lang="en-US" dirty="0" smtClean="0"/>
              <a:t>(or a function)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4230624" y="2216658"/>
            <a:ext cx="4809744" cy="3710940"/>
            <a:chOff x="786384" y="2249424"/>
            <a:chExt cx="4809744" cy="3710940"/>
          </a:xfrm>
        </p:grpSpPr>
        <p:cxnSp>
          <p:nvCxnSpPr>
            <p:cNvPr id="60" name="Straight Connector 59"/>
            <p:cNvCxnSpPr>
              <a:stCxn id="62" idx="2"/>
              <a:endCxn id="64" idx="0"/>
            </p:cNvCxnSpPr>
            <p:nvPr/>
          </p:nvCxnSpPr>
          <p:spPr>
            <a:xfrm>
              <a:off x="2889504" y="2764536"/>
              <a:ext cx="0" cy="475488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1316736" y="3002280"/>
              <a:ext cx="291388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ounded Rectangle 61"/>
            <p:cNvSpPr/>
            <p:nvPr/>
          </p:nvSpPr>
          <p:spPr>
            <a:xfrm>
              <a:off x="2359152" y="22494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Video Game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786384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Story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2359152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Graphics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3700272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Engine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786384" y="407212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Lighting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1932432" y="407212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Models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3084576" y="408736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Textures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4535424" y="408736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Rendering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4535424" y="4739640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Collision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2755392" y="4838700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Characters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2755392" y="5445252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Objects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73" name="Straight Connector 72"/>
            <p:cNvCxnSpPr>
              <a:endCxn id="63" idx="0"/>
            </p:cNvCxnSpPr>
            <p:nvPr/>
          </p:nvCxnSpPr>
          <p:spPr>
            <a:xfrm>
              <a:off x="1316736" y="3002280"/>
              <a:ext cx="0" cy="237744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endCxn id="65" idx="0"/>
            </p:cNvCxnSpPr>
            <p:nvPr/>
          </p:nvCxnSpPr>
          <p:spPr>
            <a:xfrm>
              <a:off x="4230624" y="3002280"/>
              <a:ext cx="0" cy="237744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64" idx="2"/>
            </p:cNvCxnSpPr>
            <p:nvPr/>
          </p:nvCxnSpPr>
          <p:spPr>
            <a:xfrm>
              <a:off x="2889504" y="3755136"/>
              <a:ext cx="0" cy="118872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1316736" y="3883152"/>
              <a:ext cx="22981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65" idx="2"/>
            </p:cNvCxnSpPr>
            <p:nvPr/>
          </p:nvCxnSpPr>
          <p:spPr>
            <a:xfrm>
              <a:off x="4230624" y="3755136"/>
              <a:ext cx="0" cy="124206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70" idx="1"/>
            </p:cNvCxnSpPr>
            <p:nvPr/>
          </p:nvCxnSpPr>
          <p:spPr>
            <a:xfrm flipH="1">
              <a:off x="4230624" y="4997196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69" idx="1"/>
            </p:cNvCxnSpPr>
            <p:nvPr/>
          </p:nvCxnSpPr>
          <p:spPr>
            <a:xfrm flipH="1">
              <a:off x="4230624" y="4344924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68" idx="0"/>
            </p:cNvCxnSpPr>
            <p:nvPr/>
          </p:nvCxnSpPr>
          <p:spPr>
            <a:xfrm flipV="1">
              <a:off x="3614928" y="3883152"/>
              <a:ext cx="0" cy="20421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67" idx="0"/>
            </p:cNvCxnSpPr>
            <p:nvPr/>
          </p:nvCxnSpPr>
          <p:spPr>
            <a:xfrm flipV="1">
              <a:off x="2462784" y="3883152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66" idx="0"/>
            </p:cNvCxnSpPr>
            <p:nvPr/>
          </p:nvCxnSpPr>
          <p:spPr>
            <a:xfrm flipV="1">
              <a:off x="1316736" y="3883152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67" idx="2"/>
            </p:cNvCxnSpPr>
            <p:nvPr/>
          </p:nvCxnSpPr>
          <p:spPr>
            <a:xfrm>
              <a:off x="2462784" y="4587240"/>
              <a:ext cx="0" cy="1115568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1" idx="1"/>
            </p:cNvCxnSpPr>
            <p:nvPr/>
          </p:nvCxnSpPr>
          <p:spPr>
            <a:xfrm flipH="1">
              <a:off x="2462784" y="5096256"/>
              <a:ext cx="2926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72" idx="1"/>
            </p:cNvCxnSpPr>
            <p:nvPr/>
          </p:nvCxnSpPr>
          <p:spPr>
            <a:xfrm flipH="1">
              <a:off x="2462784" y="5702808"/>
              <a:ext cx="2926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386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Functions</a:t>
            </a:r>
          </a:p>
          <a:p>
            <a:pPr lvl="1"/>
            <a:r>
              <a:rPr lang="en-US" sz="3200" dirty="0" smtClean="0"/>
              <a:t>Returning values</a:t>
            </a:r>
          </a:p>
          <a:p>
            <a:pPr lvl="1"/>
            <a:r>
              <a:rPr lang="en-US" sz="3200" dirty="0" smtClean="0"/>
              <a:t>Matching parameters</a:t>
            </a:r>
          </a:p>
          <a:p>
            <a:pPr lvl="1"/>
            <a:r>
              <a:rPr lang="en-US" sz="3200" dirty="0" smtClean="0"/>
              <a:t>Matching return assignments</a:t>
            </a:r>
            <a:endParaRPr lang="en-US" sz="32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43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4126992" cy="4156799"/>
          </a:xfrm>
        </p:spPr>
        <p:txBody>
          <a:bodyPr/>
          <a:lstStyle/>
          <a:p>
            <a:r>
              <a:rPr lang="en-US" dirty="0"/>
              <a:t>The bottom nodes </a:t>
            </a:r>
            <a:r>
              <a:rPr lang="en-US" dirty="0" smtClean="0"/>
              <a:t>are “leaves” that represent pieces </a:t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need to </a:t>
            </a:r>
            <a:r>
              <a:rPr lang="en-US" dirty="0" smtClean="0"/>
              <a:t>be developed</a:t>
            </a:r>
          </a:p>
          <a:p>
            <a:r>
              <a:rPr lang="en-US" dirty="0" smtClean="0"/>
              <a:t>They are then recombined </a:t>
            </a:r>
            <a:r>
              <a:rPr lang="en-US" dirty="0"/>
              <a:t>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create the solution to the </a:t>
            </a:r>
            <a:r>
              <a:rPr lang="en-US" dirty="0"/>
              <a:t>original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4230624" y="2216658"/>
            <a:ext cx="4809744" cy="3710940"/>
            <a:chOff x="786384" y="2249424"/>
            <a:chExt cx="4809744" cy="3710940"/>
          </a:xfrm>
        </p:grpSpPr>
        <p:cxnSp>
          <p:nvCxnSpPr>
            <p:cNvPr id="87" name="Straight Connector 86"/>
            <p:cNvCxnSpPr>
              <a:stCxn id="89" idx="2"/>
              <a:endCxn id="91" idx="0"/>
            </p:cNvCxnSpPr>
            <p:nvPr/>
          </p:nvCxnSpPr>
          <p:spPr>
            <a:xfrm>
              <a:off x="2889504" y="2764536"/>
              <a:ext cx="0" cy="475488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1316736" y="3002280"/>
              <a:ext cx="291388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ounded Rectangle 88"/>
            <p:cNvSpPr/>
            <p:nvPr/>
          </p:nvSpPr>
          <p:spPr>
            <a:xfrm>
              <a:off x="2359152" y="22494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Video Game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786384" y="324002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Story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2359152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Graphics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3700272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Engine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786384" y="4072128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Lighting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1932432" y="407212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Models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3084576" y="4087368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Textures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4535424" y="4087368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Rendering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4535424" y="4739640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Collision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2755392" y="4838700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Characters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2755392" y="5445252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Objects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100" name="Straight Connector 99"/>
            <p:cNvCxnSpPr>
              <a:endCxn id="90" idx="0"/>
            </p:cNvCxnSpPr>
            <p:nvPr/>
          </p:nvCxnSpPr>
          <p:spPr>
            <a:xfrm>
              <a:off x="1316736" y="3002280"/>
              <a:ext cx="0" cy="237744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endCxn id="92" idx="0"/>
            </p:cNvCxnSpPr>
            <p:nvPr/>
          </p:nvCxnSpPr>
          <p:spPr>
            <a:xfrm>
              <a:off x="4230624" y="3002280"/>
              <a:ext cx="0" cy="237744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91" idx="2"/>
            </p:cNvCxnSpPr>
            <p:nvPr/>
          </p:nvCxnSpPr>
          <p:spPr>
            <a:xfrm>
              <a:off x="2889504" y="3755136"/>
              <a:ext cx="0" cy="118872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1316736" y="3883152"/>
              <a:ext cx="22981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92" idx="2"/>
            </p:cNvCxnSpPr>
            <p:nvPr/>
          </p:nvCxnSpPr>
          <p:spPr>
            <a:xfrm>
              <a:off x="4230624" y="3755136"/>
              <a:ext cx="0" cy="124206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97" idx="1"/>
            </p:cNvCxnSpPr>
            <p:nvPr/>
          </p:nvCxnSpPr>
          <p:spPr>
            <a:xfrm flipH="1">
              <a:off x="4230624" y="4997196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96" idx="1"/>
            </p:cNvCxnSpPr>
            <p:nvPr/>
          </p:nvCxnSpPr>
          <p:spPr>
            <a:xfrm flipH="1">
              <a:off x="4230624" y="4344924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95" idx="0"/>
            </p:cNvCxnSpPr>
            <p:nvPr/>
          </p:nvCxnSpPr>
          <p:spPr>
            <a:xfrm flipV="1">
              <a:off x="3614928" y="3883152"/>
              <a:ext cx="0" cy="20421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94" idx="0"/>
            </p:cNvCxnSpPr>
            <p:nvPr/>
          </p:nvCxnSpPr>
          <p:spPr>
            <a:xfrm flipV="1">
              <a:off x="2462784" y="3883152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93" idx="0"/>
            </p:cNvCxnSpPr>
            <p:nvPr/>
          </p:nvCxnSpPr>
          <p:spPr>
            <a:xfrm flipV="1">
              <a:off x="1316736" y="3883152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94" idx="2"/>
            </p:cNvCxnSpPr>
            <p:nvPr/>
          </p:nvCxnSpPr>
          <p:spPr>
            <a:xfrm>
              <a:off x="2462784" y="4587240"/>
              <a:ext cx="0" cy="1115568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98" idx="1"/>
            </p:cNvCxnSpPr>
            <p:nvPr/>
          </p:nvCxnSpPr>
          <p:spPr>
            <a:xfrm flipH="1">
              <a:off x="2462784" y="5096256"/>
              <a:ext cx="2926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99" idx="1"/>
            </p:cNvCxnSpPr>
            <p:nvPr/>
          </p:nvCxnSpPr>
          <p:spPr>
            <a:xfrm flipH="1">
              <a:off x="2462784" y="5702808"/>
              <a:ext cx="2926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1726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Analogy: Paper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4192" cy="4156799"/>
          </a:xfrm>
        </p:spPr>
        <p:txBody>
          <a:bodyPr/>
          <a:lstStyle/>
          <a:p>
            <a:r>
              <a:rPr lang="en-US" dirty="0" smtClean="0"/>
              <a:t>Think of it as an outline for a paper you’re writing for a class assignment</a:t>
            </a:r>
          </a:p>
          <a:p>
            <a:pPr lvl="2"/>
            <a:endParaRPr lang="en-US" dirty="0"/>
          </a:p>
          <a:p>
            <a:r>
              <a:rPr lang="en-US" dirty="0" smtClean="0"/>
              <a:t>You don’t just start writing things down!</a:t>
            </a:r>
          </a:p>
          <a:p>
            <a:pPr lvl="1"/>
            <a:r>
              <a:rPr lang="en-US" dirty="0" smtClean="0"/>
              <a:t>You come up with a plan of the important points you’ll cover, and in what order</a:t>
            </a:r>
          </a:p>
          <a:p>
            <a:pPr lvl="1"/>
            <a:r>
              <a:rPr lang="en-US" dirty="0" smtClean="0"/>
              <a:t>This helps you to formulate your thoughts as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32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Implementing a Design in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18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Up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3956304" cy="4156799"/>
          </a:xfrm>
        </p:spPr>
        <p:txBody>
          <a:bodyPr/>
          <a:lstStyle/>
          <a:p>
            <a:r>
              <a:rPr lang="en-US" dirty="0"/>
              <a:t>Develop each of the modules separately</a:t>
            </a:r>
          </a:p>
          <a:p>
            <a:pPr lvl="1"/>
            <a:r>
              <a:rPr lang="en-US" dirty="0"/>
              <a:t>Test that each one works as expected</a:t>
            </a:r>
          </a:p>
          <a:p>
            <a:r>
              <a:rPr lang="en-US" dirty="0"/>
              <a:t>Then combine into their larger parts</a:t>
            </a:r>
          </a:p>
          <a:p>
            <a:pPr lvl="1"/>
            <a:r>
              <a:rPr lang="en-US" dirty="0"/>
              <a:t>Continue until the program is complete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33" name="Straight Connector 32"/>
          <p:cNvCxnSpPr>
            <a:stCxn id="35" idx="2"/>
            <a:endCxn id="37" idx="0"/>
          </p:cNvCxnSpPr>
          <p:nvPr/>
        </p:nvCxnSpPr>
        <p:spPr>
          <a:xfrm>
            <a:off x="6333744" y="2731770"/>
            <a:ext cx="0" cy="4754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760976" y="2969514"/>
            <a:ext cx="291388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5803392" y="22166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Video Game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230624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Story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80339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Graphics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14451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Engine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230624" y="403936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Lighting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376672" y="403936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Models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528816" y="405460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Textures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7979664" y="405460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Rendering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979664" y="470687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Collision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199632" y="480593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Characters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199632" y="5412486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Objects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6" name="Straight Connector 45"/>
          <p:cNvCxnSpPr>
            <a:endCxn id="36" idx="0"/>
          </p:cNvCxnSpPr>
          <p:nvPr/>
        </p:nvCxnSpPr>
        <p:spPr>
          <a:xfrm>
            <a:off x="4760976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38" idx="0"/>
          </p:cNvCxnSpPr>
          <p:nvPr/>
        </p:nvCxnSpPr>
        <p:spPr>
          <a:xfrm>
            <a:off x="7674864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7" idx="2"/>
          </p:cNvCxnSpPr>
          <p:nvPr/>
        </p:nvCxnSpPr>
        <p:spPr>
          <a:xfrm>
            <a:off x="6333744" y="3722370"/>
            <a:ext cx="0" cy="1188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4760976" y="3850386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8" idx="2"/>
          </p:cNvCxnSpPr>
          <p:nvPr/>
        </p:nvCxnSpPr>
        <p:spPr>
          <a:xfrm>
            <a:off x="7674864" y="3722370"/>
            <a:ext cx="0" cy="124206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3" idx="1"/>
          </p:cNvCxnSpPr>
          <p:nvPr/>
        </p:nvCxnSpPr>
        <p:spPr>
          <a:xfrm flipH="1">
            <a:off x="7674864" y="496443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2" idx="1"/>
          </p:cNvCxnSpPr>
          <p:nvPr/>
        </p:nvCxnSpPr>
        <p:spPr>
          <a:xfrm flipH="1">
            <a:off x="7674864" y="4312158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1" idx="0"/>
          </p:cNvCxnSpPr>
          <p:nvPr/>
        </p:nvCxnSpPr>
        <p:spPr>
          <a:xfrm flipV="1">
            <a:off x="7059168" y="3850386"/>
            <a:ext cx="0" cy="20421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0" idx="0"/>
          </p:cNvCxnSpPr>
          <p:nvPr/>
        </p:nvCxnSpPr>
        <p:spPr>
          <a:xfrm flipV="1">
            <a:off x="5907024" y="3850386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9" idx="0"/>
          </p:cNvCxnSpPr>
          <p:nvPr/>
        </p:nvCxnSpPr>
        <p:spPr>
          <a:xfrm flipV="1">
            <a:off x="4760976" y="3850386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0" idx="2"/>
          </p:cNvCxnSpPr>
          <p:nvPr/>
        </p:nvCxnSpPr>
        <p:spPr>
          <a:xfrm>
            <a:off x="5907024" y="4554474"/>
            <a:ext cx="0" cy="111556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4" idx="1"/>
          </p:cNvCxnSpPr>
          <p:nvPr/>
        </p:nvCxnSpPr>
        <p:spPr>
          <a:xfrm flipH="1">
            <a:off x="5907024" y="5063490"/>
            <a:ext cx="29260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5" idx="1"/>
          </p:cNvCxnSpPr>
          <p:nvPr/>
        </p:nvCxnSpPr>
        <p:spPr>
          <a:xfrm flipH="1">
            <a:off x="5907024" y="5670042"/>
            <a:ext cx="29260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57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Up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test your functions, you will probably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as a (temporary) test bed</a:t>
            </a:r>
          </a:p>
          <a:p>
            <a:pPr lvl="1"/>
            <a:r>
              <a:rPr lang="en-US" dirty="0" smtClean="0"/>
              <a:t>You can even call 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if you want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Call each function with different test inputs</a:t>
            </a:r>
          </a:p>
          <a:p>
            <a:pPr lvl="1"/>
            <a:r>
              <a:rPr lang="en-US" dirty="0" smtClean="0"/>
              <a:t>How does function ABC handle zeros?</a:t>
            </a:r>
          </a:p>
          <a:p>
            <a:pPr lvl="1"/>
            <a:r>
              <a:rPr lang="en-US" dirty="0" smtClean="0"/>
              <a:t>Does this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dirty="0" smtClean="0"/>
              <a:t>statement work right if XYZ?</a:t>
            </a:r>
          </a:p>
          <a:p>
            <a:pPr lvl="1"/>
            <a:r>
              <a:rPr lang="en-US" dirty="0" smtClean="0"/>
              <a:t>Ensure that functions “play nicely”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45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of the “opposite” of bottom up</a:t>
            </a:r>
          </a:p>
          <a:p>
            <a:r>
              <a:rPr lang="en-US" dirty="0" smtClean="0"/>
              <a:t>Create “dummy” functions that fulfill the requirements, but don’t perform their job</a:t>
            </a:r>
          </a:p>
          <a:p>
            <a:pPr lvl="1"/>
            <a:r>
              <a:rPr lang="en-US" dirty="0" smtClean="0"/>
              <a:t>For example, a function that is supposed to </a:t>
            </a:r>
            <a:br>
              <a:rPr lang="en-US" dirty="0" smtClean="0"/>
            </a:br>
            <a:r>
              <a:rPr lang="en-US" dirty="0" smtClean="0"/>
              <a:t>take in a list of grades and return the average; </a:t>
            </a:r>
            <a:br>
              <a:rPr lang="en-US" dirty="0" smtClean="0"/>
            </a:br>
            <a:r>
              <a:rPr lang="en-US" dirty="0" smtClean="0"/>
              <a:t>it takes in the list, but then simply returns a 1</a:t>
            </a:r>
          </a:p>
          <a:p>
            <a:r>
              <a:rPr lang="en-US" dirty="0" smtClean="0"/>
              <a:t>Write up a “functional”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that calls these dummy functions</a:t>
            </a:r>
          </a:p>
          <a:p>
            <a:pPr lvl="1"/>
            <a:r>
              <a:rPr lang="en-US" dirty="0" smtClean="0"/>
              <a:t>Helps to pinpoint other functions you may need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87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To Choose?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down?  Or bottom up?</a:t>
            </a:r>
          </a:p>
          <a:p>
            <a:pPr lvl="3"/>
            <a:endParaRPr lang="en-US" dirty="0"/>
          </a:p>
          <a:p>
            <a:r>
              <a:rPr lang="en-US" dirty="0" smtClean="0"/>
              <a:t>It’s up to you!</a:t>
            </a:r>
          </a:p>
          <a:p>
            <a:pPr lvl="1"/>
            <a:r>
              <a:rPr lang="en-US" sz="3200" dirty="0" smtClean="0"/>
              <a:t>As you do more programming, you will develop your own preference and style</a:t>
            </a:r>
          </a:p>
          <a:p>
            <a:pPr lvl="2"/>
            <a:endParaRPr lang="en-US" dirty="0"/>
          </a:p>
          <a:p>
            <a:r>
              <a:rPr lang="en-US" dirty="0" smtClean="0"/>
              <a:t>For now, just use </a:t>
            </a:r>
            <a:r>
              <a:rPr lang="en-US" u="sng" dirty="0" smtClean="0"/>
              <a:t>something</a:t>
            </a:r>
            <a:r>
              <a:rPr lang="en-US" dirty="0" smtClean="0"/>
              <a:t> – don’t code up everything at once without testing anything!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12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1 is out on Blackboard now</a:t>
            </a:r>
          </a:p>
          <a:p>
            <a:pPr lvl="1"/>
            <a:r>
              <a:rPr lang="en-US" dirty="0" smtClean="0"/>
              <a:t>Must use the design provided in class</a:t>
            </a:r>
          </a:p>
          <a:p>
            <a:pPr lvl="1"/>
            <a:r>
              <a:rPr lang="en-US" dirty="0" smtClean="0"/>
              <a:t>Design due by Saturday (March 11th)</a:t>
            </a:r>
          </a:p>
          <a:p>
            <a:pPr lvl="1"/>
            <a:r>
              <a:rPr lang="en-US" dirty="0" smtClean="0"/>
              <a:t>Project due by Friday (March 17th) at 8:59:59 PM</a:t>
            </a:r>
          </a:p>
          <a:p>
            <a:pPr lvl="3"/>
            <a:endParaRPr lang="en-US" dirty="0"/>
          </a:p>
          <a:p>
            <a:r>
              <a:rPr lang="en-US" dirty="0" smtClean="0"/>
              <a:t>Midterm will be next week</a:t>
            </a:r>
          </a:p>
          <a:p>
            <a:pPr lvl="1"/>
            <a:r>
              <a:rPr lang="en-US" dirty="0" smtClean="0"/>
              <a:t>We’ll have an in-class review on Monday/Tuesday</a:t>
            </a:r>
          </a:p>
          <a:p>
            <a:pPr lvl="1"/>
            <a:r>
              <a:rPr lang="en-US" dirty="0" smtClean="0"/>
              <a:t>Review worksheet only available </a:t>
            </a:r>
            <a:r>
              <a:rPr lang="en-US" u="sng" dirty="0" smtClean="0"/>
              <a:t>in class!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366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268256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1969364"/>
            <a:ext cx="8740780" cy="4156799"/>
          </a:xfrm>
        </p:spPr>
        <p:txBody>
          <a:bodyPr/>
          <a:lstStyle/>
          <a:p>
            <a:r>
              <a:rPr lang="en-US" dirty="0" smtClean="0"/>
              <a:t>To learn about modularity and its benefits</a:t>
            </a:r>
          </a:p>
          <a:p>
            <a:endParaRPr lang="en-US" dirty="0" smtClean="0"/>
          </a:p>
          <a:p>
            <a:r>
              <a:rPr lang="en-US" dirty="0" smtClean="0"/>
              <a:t>To see an example of breaking a large </a:t>
            </a:r>
            <a:br>
              <a:rPr lang="en-US" dirty="0" smtClean="0"/>
            </a:br>
            <a:r>
              <a:rPr lang="en-US" dirty="0" smtClean="0"/>
              <a:t>program into smaller pieces</a:t>
            </a:r>
            <a:endParaRPr lang="en-US" dirty="0"/>
          </a:p>
          <a:p>
            <a:pPr lvl="1"/>
            <a:r>
              <a:rPr lang="en-US" sz="3200" dirty="0"/>
              <a:t>Top Down Design</a:t>
            </a:r>
          </a:p>
          <a:p>
            <a:r>
              <a:rPr lang="en-US" dirty="0"/>
              <a:t>To introduce two methods of implementation</a:t>
            </a:r>
          </a:p>
          <a:p>
            <a:pPr lvl="1"/>
            <a:r>
              <a:rPr lang="en-US" dirty="0"/>
              <a:t>Top Down and Bottom </a:t>
            </a:r>
            <a:r>
              <a:rPr lang="en-US" dirty="0" smtClean="0"/>
              <a:t>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907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Modularity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4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being</a:t>
            </a:r>
            <a:r>
              <a:rPr lang="en-US" b="1" i="1" dirty="0" smtClean="0"/>
              <a:t> modular </a:t>
            </a:r>
            <a:r>
              <a:rPr lang="en-US" dirty="0" smtClean="0"/>
              <a:t>means that it is:</a:t>
            </a:r>
          </a:p>
          <a:p>
            <a:r>
              <a:rPr lang="en-US" dirty="0" smtClean="0"/>
              <a:t>Made up of individual pieces (modules)</a:t>
            </a:r>
          </a:p>
          <a:p>
            <a:pPr lvl="1"/>
            <a:r>
              <a:rPr lang="en-US" dirty="0" smtClean="0"/>
              <a:t>That can be changed or replaced</a:t>
            </a:r>
          </a:p>
          <a:p>
            <a:pPr lvl="1"/>
            <a:r>
              <a:rPr lang="en-US" dirty="0" smtClean="0"/>
              <a:t>Without affecting the rest of the system</a:t>
            </a:r>
          </a:p>
          <a:p>
            <a:pPr lvl="3"/>
            <a:endParaRPr lang="en-US" dirty="0"/>
          </a:p>
          <a:p>
            <a:r>
              <a:rPr lang="en-US" dirty="0" smtClean="0"/>
              <a:t>So if we replace or change one function, the rest should still work, even after the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36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modularity, </a:t>
            </a:r>
            <a:br>
              <a:rPr lang="en-US" dirty="0" smtClean="0"/>
            </a:br>
            <a:r>
              <a:rPr lang="en-US" dirty="0" smtClean="0"/>
              <a:t>you can reuse and </a:t>
            </a:r>
            <a:br>
              <a:rPr lang="en-US" dirty="0" smtClean="0"/>
            </a:br>
            <a:r>
              <a:rPr lang="en-US" dirty="0" smtClean="0"/>
              <a:t>repurpose your code</a:t>
            </a:r>
          </a:p>
          <a:p>
            <a:pPr lvl="3"/>
            <a:endParaRPr lang="en-US" dirty="0"/>
          </a:p>
          <a:p>
            <a:r>
              <a:rPr lang="en-US" dirty="0" smtClean="0"/>
              <a:t>What are some pieces of code you’ve </a:t>
            </a:r>
            <a:br>
              <a:rPr lang="en-US" dirty="0" smtClean="0"/>
            </a:br>
            <a:r>
              <a:rPr lang="en-US" dirty="0" smtClean="0"/>
              <a:t>had to write multiple times?</a:t>
            </a:r>
          </a:p>
          <a:p>
            <a:pPr lvl="1"/>
            <a:r>
              <a:rPr lang="en-US" dirty="0" smtClean="0"/>
              <a:t>Getting input between some min and max</a:t>
            </a:r>
          </a:p>
          <a:p>
            <a:pPr lvl="1"/>
            <a:r>
              <a:rPr lang="en-US" dirty="0" smtClean="0"/>
              <a:t>Using a sentinel loop to create a list</a:t>
            </a:r>
          </a:p>
          <a:p>
            <a:pPr lvl="1"/>
            <a:r>
              <a:rPr lang="en-US" dirty="0" smtClean="0"/>
              <a:t>What else?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01136" y="1366461"/>
            <a:ext cx="2207574" cy="206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137" y="1366460"/>
            <a:ext cx="2207574" cy="20627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pixabay.com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14568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and Program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 far, functions have been used as a mechanism for reducing code </a:t>
            </a:r>
            <a:r>
              <a:rPr lang="en-US" altLang="en-US" dirty="0" smtClean="0"/>
              <a:t>duplication</a:t>
            </a:r>
            <a:endParaRPr lang="en-US" altLang="en-US" dirty="0"/>
          </a:p>
          <a:p>
            <a:pPr eaLnBrk="1" hangingPunct="1"/>
            <a:r>
              <a:rPr lang="en-US" altLang="en-US" dirty="0"/>
              <a:t>Another reason to use functions is to make your programs more </a:t>
            </a:r>
            <a:r>
              <a:rPr lang="en-US" altLang="en-US" dirty="0" smtClean="0"/>
              <a:t>modular</a:t>
            </a:r>
            <a:endParaRPr lang="en-US" altLang="en-US" dirty="0"/>
          </a:p>
          <a:p>
            <a:pPr lvl="3"/>
            <a:endParaRPr lang="en-US" altLang="en-US" dirty="0" smtClean="0"/>
          </a:p>
          <a:p>
            <a:pPr eaLnBrk="1" hangingPunct="1"/>
            <a:r>
              <a:rPr lang="en-US" altLang="en-US" dirty="0" smtClean="0"/>
              <a:t>As </a:t>
            </a:r>
            <a:r>
              <a:rPr lang="en-US" altLang="en-US" dirty="0"/>
              <a:t>the algorithms you design get increasingly complex, it gets more and more difficult to make sense out of the </a:t>
            </a:r>
            <a:r>
              <a:rPr lang="en-US" altLang="en-US" dirty="0" smtClean="0"/>
              <a:t>programs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70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Functions and Program Structure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One option to handle this complexity is to break it down into smaller pieces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Each piece makes sense on their own</a:t>
            </a:r>
          </a:p>
          <a:p>
            <a:pPr eaLnBrk="1" hangingPunct="1"/>
            <a:r>
              <a:rPr lang="en-US" altLang="en-US" dirty="0" smtClean="0"/>
              <a:t>You can easily combine them together to form the complete program</a:t>
            </a:r>
          </a:p>
        </p:txBody>
      </p:sp>
    </p:spTree>
    <p:extLst>
      <p:ext uri="{BB962C8B-B14F-4D97-AF65-F5344CB8AC3E}">
        <p14:creationId xmlns:p14="http://schemas.microsoft.com/office/powerpoint/2010/main" val="23316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13645</TotalTime>
  <Words>843</Words>
  <Application>Microsoft Office PowerPoint</Application>
  <PresentationFormat>On-screen Show (4:3)</PresentationFormat>
  <Paragraphs>215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11 – Program Design</vt:lpstr>
      <vt:lpstr>Last Class We Covered</vt:lpstr>
      <vt:lpstr>Any Questions from Last Time?</vt:lpstr>
      <vt:lpstr>Today’s Objectives</vt:lpstr>
      <vt:lpstr>Modularity</vt:lpstr>
      <vt:lpstr>Modularity</vt:lpstr>
      <vt:lpstr>Modularity</vt:lpstr>
      <vt:lpstr>Functions and Program Structure</vt:lpstr>
      <vt:lpstr>Functions and Program Structure</vt:lpstr>
      <vt:lpstr>Complex Problems</vt:lpstr>
      <vt:lpstr>Top Down Design</vt:lpstr>
      <vt:lpstr>Top Down Design</vt:lpstr>
      <vt:lpstr>Top Down Design</vt:lpstr>
      <vt:lpstr>Top Down Design: Illustration</vt:lpstr>
      <vt:lpstr>Top Down Design: Illustration</vt:lpstr>
      <vt:lpstr>Top Down Design: Illustration</vt:lpstr>
      <vt:lpstr>Top Down Design: Illustration</vt:lpstr>
      <vt:lpstr>Top Down Design: Illustration</vt:lpstr>
      <vt:lpstr>Top Down Design: Illustration</vt:lpstr>
      <vt:lpstr>Top Down Design: Illustration</vt:lpstr>
      <vt:lpstr>Analogy: Paper Outline</vt:lpstr>
      <vt:lpstr>Implementing a Design in Code</vt:lpstr>
      <vt:lpstr>Bottom Up Implementation</vt:lpstr>
      <vt:lpstr>Bottom Up Implementation</vt:lpstr>
      <vt:lpstr>Top Down Implementation</vt:lpstr>
      <vt:lpstr>Which To Choose?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327</cp:revision>
  <dcterms:created xsi:type="dcterms:W3CDTF">2014-05-05T14:25:42Z</dcterms:created>
  <dcterms:modified xsi:type="dcterms:W3CDTF">2017-04-25T03:15:50Z</dcterms:modified>
</cp:coreProperties>
</file>